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2"/>
  </p:notesMasterIdLst>
  <p:handoutMasterIdLst>
    <p:handoutMasterId r:id="rId23"/>
  </p:handoutMasterIdLst>
  <p:sldIdLst>
    <p:sldId id="312" r:id="rId5"/>
    <p:sldId id="307" r:id="rId6"/>
    <p:sldId id="304" r:id="rId7"/>
    <p:sldId id="281" r:id="rId8"/>
    <p:sldId id="282" r:id="rId9"/>
    <p:sldId id="324" r:id="rId10"/>
    <p:sldId id="314" r:id="rId11"/>
    <p:sldId id="325" r:id="rId12"/>
    <p:sldId id="315" r:id="rId13"/>
    <p:sldId id="317" r:id="rId14"/>
    <p:sldId id="326" r:id="rId15"/>
    <p:sldId id="327" r:id="rId16"/>
    <p:sldId id="321" r:id="rId17"/>
    <p:sldId id="318" r:id="rId18"/>
    <p:sldId id="322" r:id="rId19"/>
    <p:sldId id="323" r:id="rId20"/>
    <p:sldId id="297" r:id="rId21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5DD"/>
    <a:srgbClr val="E4787B"/>
    <a:srgbClr val="BCE292"/>
    <a:srgbClr val="E6F0FE"/>
    <a:srgbClr val="202C8F"/>
    <a:srgbClr val="FDFBF6"/>
    <a:srgbClr val="AAC4E9"/>
    <a:srgbClr val="F5CDCE"/>
    <a:srgbClr val="DF8C8C"/>
    <a:srgbClr val="D4D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7DE443-3431-4E92-9BF7-E47CDFCAC5AB}" v="1" dt="2026-05-02T21:10:06.709"/>
  </p1510:revLst>
</p1510:revInfo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5388" autoAdjust="0"/>
  </p:normalViewPr>
  <p:slideViewPr>
    <p:cSldViewPr snapToGrid="0" snapToObjects="1">
      <p:cViewPr varScale="1">
        <p:scale>
          <a:sx n="93" d="100"/>
          <a:sy n="93" d="100"/>
        </p:scale>
        <p:origin x="92" y="152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14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instagram.com/denparungao?utm_source=ig_web_button_share_sheet&amp;igsh=ZDNlZDc0MzIxNw==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instagram.com/hitominachan?utm_source=ig_web_button_share_sheet&amp;igsh=ZDNlZDc0MzIxNw==" TargetMode="External"/><Relationship Id="rId5" Type="http://schemas.openxmlformats.org/officeDocument/2006/relationships/hyperlink" Target="https://firefly.adobe.com/generate/images?ff_channel=adobe_com&amp;ff_campaign=ffly_homepage&amp;ff_source=firefly_seo&amp;id=b533f4e1-b44b-4421-8c0a-a5617ca50c5f" TargetMode="External"/><Relationship Id="rId4" Type="http://schemas.openxmlformats.org/officeDocument/2006/relationships/hyperlink" Target="https://www.instagram.com/elevedancewea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hyperlink" Target="https://www.instagram.com/elevedancewear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90" y="810227"/>
            <a:ext cx="6392421" cy="3831221"/>
          </a:xfrm>
        </p:spPr>
        <p:txBody>
          <a:bodyPr anchor="ctr"/>
          <a:lstStyle/>
          <a:p>
            <a:r>
              <a:rPr lang="en-US" dirty="0"/>
              <a:t>Instagram</a:t>
            </a:r>
            <a:br>
              <a:rPr lang="en-US" dirty="0"/>
            </a:br>
            <a:r>
              <a:rPr lang="en-US" dirty="0"/>
              <a:t>strategy for</a:t>
            </a:r>
            <a:br>
              <a:rPr lang="en-US" dirty="0"/>
            </a:br>
            <a:r>
              <a:rPr lang="en-US" dirty="0"/>
              <a:t>eleve dancewear</a:t>
            </a:r>
            <a:br>
              <a:rPr lang="en-US" dirty="0"/>
            </a:br>
            <a:r>
              <a:rPr lang="en-US" sz="1400" dirty="0"/>
              <a:t>By: Marissa Doke</a:t>
            </a:r>
            <a:endParaRPr lang="en-US" dirty="0"/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A89F53B4-232B-F6C7-076F-B440414CE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66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"/>
    </mc:Choice>
    <mc:Fallback xmlns="">
      <p:transition spd="slow" advTm="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en-US" dirty="0"/>
              <a:t>Meet Jessica duke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49C7CD1-A9AA-49E3-6734-AD9546F2DF5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399" y="2303463"/>
            <a:ext cx="6002039" cy="414337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25-year-old professional dancer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Lives in New York 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Salary: $90,000 a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Graduated from Butler University with a double major in Elementary Education and 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Works in childcare when not working as a Rockette in the winter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A611594-0681-1E5B-7A84-3E9FB68D73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22831" r="22831"/>
          <a:stretch/>
        </p:blipFill>
        <p:spPr>
          <a:xfrm>
            <a:off x="7932168" y="790647"/>
            <a:ext cx="3816739" cy="7022709"/>
          </a:xfrm>
        </p:spPr>
      </p:pic>
      <p:pic>
        <p:nvPicPr>
          <p:cNvPr id="11" name="10">
            <a:hlinkClick r:id="" action="ppaction://media"/>
            <a:extLst>
              <a:ext uri="{FF2B5EF4-FFF2-40B4-BE49-F238E27FC236}">
                <a16:creationId xmlns:a16="http://schemas.microsoft.com/office/drawing/2014/main" id="{FE3D8F75-C560-3384-90EA-82B80C1BC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0038" y="1570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4"/>
    </mc:Choice>
    <mc:Fallback xmlns="">
      <p:transition spd="slow" advTm="25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B786-9F3E-76B5-2F70-8557077033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Eleve dancewear’s goals</a:t>
            </a:r>
          </a:p>
        </p:txBody>
      </p:sp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BE83C198-0430-2E84-0794-7A3C9317C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0959" y="281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"/>
    </mc:Choice>
    <mc:Fallback xmlns="">
      <p:transition spd="slow" advTm="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8E7C-26BF-0DFB-C924-D60D8F83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80" y="317495"/>
            <a:ext cx="7796464" cy="1222385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8CB3E-0886-2EEA-5535-11DDC9714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24F41-D372-A2EB-C63D-2B114DDCA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504" y="1801139"/>
            <a:ext cx="2646947" cy="3720337"/>
          </a:xfrm>
        </p:spPr>
        <p:txBody>
          <a:bodyPr/>
          <a:lstStyle/>
          <a:p>
            <a:r>
              <a:rPr lang="en-US" b="1" dirty="0"/>
              <a:t>SWOT connection to target audience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Expensive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Brand Alliances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6CF7A5-A7BF-3D82-AC4C-F7CB9A38D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55712" y="1821605"/>
            <a:ext cx="2646947" cy="503639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SMART Goal</a:t>
            </a:r>
          </a:p>
          <a:p>
            <a:r>
              <a:rPr lang="en-US" b="1" dirty="0"/>
              <a:t>S: </a:t>
            </a:r>
            <a:r>
              <a:rPr lang="en-US" dirty="0"/>
              <a:t>Increase customers ages 20-30 by continuing to push sales</a:t>
            </a:r>
            <a:endParaRPr lang="en-US" b="1" dirty="0"/>
          </a:p>
          <a:p>
            <a:r>
              <a:rPr lang="en-US" b="1" dirty="0"/>
              <a:t>M: </a:t>
            </a:r>
            <a:r>
              <a:rPr lang="en-US" dirty="0"/>
              <a:t>Achieve a 25% increase in sales</a:t>
            </a:r>
            <a:endParaRPr lang="en-US" b="1" dirty="0"/>
          </a:p>
          <a:p>
            <a:r>
              <a:rPr lang="en-US" b="1" dirty="0"/>
              <a:t>A: </a:t>
            </a:r>
            <a:r>
              <a:rPr lang="en-US" dirty="0"/>
              <a:t>Create an alliance with professional dancers as many other companies do</a:t>
            </a:r>
            <a:endParaRPr lang="en-US" b="1" dirty="0"/>
          </a:p>
          <a:p>
            <a:r>
              <a:rPr lang="en-US" b="1" dirty="0"/>
              <a:t>R: </a:t>
            </a:r>
            <a:r>
              <a:rPr lang="en-US" dirty="0"/>
              <a:t>Providing a discount to working dancers will make them more inclined to buy your products</a:t>
            </a:r>
            <a:endParaRPr lang="en-US" b="1" dirty="0"/>
          </a:p>
          <a:p>
            <a:r>
              <a:rPr lang="en-US" b="1" dirty="0"/>
              <a:t>T: </a:t>
            </a:r>
            <a:r>
              <a:rPr lang="en-US" dirty="0"/>
              <a:t>6 Months</a:t>
            </a:r>
          </a:p>
          <a:p>
            <a:r>
              <a:rPr lang="en-US" b="1" dirty="0"/>
              <a:t>This would fall into the awareness step of the funnel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9388F67F-55DD-0D92-0611-0ED9A53843FF}"/>
              </a:ext>
            </a:extLst>
          </p:cNvPr>
          <p:cNvSpPr txBox="1">
            <a:spLocks/>
          </p:cNvSpPr>
          <p:nvPr/>
        </p:nvSpPr>
        <p:spPr>
          <a:xfrm>
            <a:off x="5851931" y="1829306"/>
            <a:ext cx="2646947" cy="4256061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Website Traffic</a:t>
            </a:r>
          </a:p>
        </p:txBody>
      </p:sp>
      <p:pic>
        <p:nvPicPr>
          <p:cNvPr id="12" name="12">
            <a:hlinkClick r:id="" action="ppaction://media"/>
            <a:extLst>
              <a:ext uri="{FF2B5EF4-FFF2-40B4-BE49-F238E27FC236}">
                <a16:creationId xmlns:a16="http://schemas.microsoft.com/office/drawing/2014/main" id="{3BB4FF7D-F594-A17D-D747-F6BB59F60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7696" y="1090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7"/>
    </mc:Choice>
    <mc:Fallback xmlns="">
      <p:transition spd="slow" advTm="3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213" y="2139576"/>
            <a:ext cx="9875463" cy="2648453"/>
          </a:xfrm>
        </p:spPr>
        <p:txBody>
          <a:bodyPr/>
          <a:lstStyle/>
          <a:p>
            <a:r>
              <a:rPr lang="en-US" dirty="0"/>
              <a:t>The plan:</a:t>
            </a:r>
            <a:br>
              <a:rPr lang="en-US" dirty="0"/>
            </a:br>
            <a:r>
              <a:rPr lang="en-US" dirty="0"/>
              <a:t>strategies and tactics for achieving </a:t>
            </a:r>
            <a:r>
              <a:rPr lang="en-US" dirty="0" err="1"/>
              <a:t>eleve’s</a:t>
            </a:r>
            <a:r>
              <a:rPr lang="en-US" dirty="0"/>
              <a:t> Instagram goals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13">
            <a:hlinkClick r:id="" action="ppaction://media"/>
            <a:extLst>
              <a:ext uri="{FF2B5EF4-FFF2-40B4-BE49-F238E27FC236}">
                <a16:creationId xmlns:a16="http://schemas.microsoft.com/office/drawing/2014/main" id="{4E1002D1-63CB-31DA-3E0F-343904CC6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8412" y="2648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"/>
    </mc:Choice>
    <mc:Fallback xmlns="">
      <p:transition spd="slow" advTm="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/>
          <a:lstStyle/>
          <a:p>
            <a:r>
              <a:rPr lang="en-US" dirty="0" err="1"/>
              <a:t>Eleve’s</a:t>
            </a:r>
            <a:r>
              <a:rPr lang="en-US" dirty="0"/>
              <a:t>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55D3D-AA24-CF53-6679-29B3C83F76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4400" y="2331791"/>
            <a:ext cx="6903076" cy="410338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Should post more professional dancers in their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about students, more for working dancers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their new discount known</a:t>
            </a:r>
          </a:p>
          <a:p>
            <a:endParaRPr lang="en-US" dirty="0"/>
          </a:p>
          <a:p>
            <a:r>
              <a:rPr lang="en-US" dirty="0"/>
              <a:t>Possible Hashtags: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#ballet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#ballerina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#leotards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#elevedancewear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#boysdancetoo (for the male demographic)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#supportsmallartists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#dancersofinstagram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55211C-DCDC-44D8-D653-3FC9CCAA2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6DF6E-0731-1681-0006-BF539C0B8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454" y="2834911"/>
            <a:ext cx="3202546" cy="4023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F9D27-6471-15F6-C8F7-068EEFE53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502" y="0"/>
            <a:ext cx="3361497" cy="3025083"/>
          </a:xfrm>
          <a:prstGeom prst="rect">
            <a:avLst/>
          </a:prstGeom>
        </p:spPr>
      </p:pic>
      <p:pic>
        <p:nvPicPr>
          <p:cNvPr id="12" name="14">
            <a:hlinkClick r:id="" action="ppaction://media"/>
            <a:extLst>
              <a:ext uri="{FF2B5EF4-FFF2-40B4-BE49-F238E27FC236}">
                <a16:creationId xmlns:a16="http://schemas.microsoft.com/office/drawing/2014/main" id="{F09B5FDF-BB67-66C9-64B1-CA3024AE1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2172" y="1663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6"/>
    </mc:Choice>
    <mc:Fallback xmlns="">
      <p:transition spd="slow" advTm="4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A324-0737-F0DA-1F7D-10CBE06D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8" y="1057274"/>
            <a:ext cx="11323434" cy="1012785"/>
          </a:xfrm>
        </p:spPr>
        <p:txBody>
          <a:bodyPr/>
          <a:lstStyle/>
          <a:p>
            <a:r>
              <a:rPr lang="en-US" dirty="0"/>
              <a:t>Audience engagement &amp;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1286A-7B29-3B58-1636-0F4572389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8364D-3744-A115-3E59-0C1F6E21161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Make use of the hashtag #elevedancewear so customers will use it as well</a:t>
            </a:r>
          </a:p>
          <a:p>
            <a:r>
              <a:rPr lang="en-US" dirty="0"/>
              <a:t>Go live on Instagram with new and exciting news</a:t>
            </a:r>
          </a:p>
          <a:p>
            <a:r>
              <a:rPr lang="en-US" dirty="0"/>
              <a:t>Make sure the posts are linked to the website for direct access </a:t>
            </a:r>
          </a:p>
          <a:p>
            <a:r>
              <a:rPr lang="en-US" dirty="0"/>
              <a:t>Work with professional companies to establish a relationship with employed dancers</a:t>
            </a:r>
          </a:p>
        </p:txBody>
      </p:sp>
      <p:pic>
        <p:nvPicPr>
          <p:cNvPr id="7" name="15">
            <a:hlinkClick r:id="" action="ppaction://media"/>
            <a:extLst>
              <a:ext uri="{FF2B5EF4-FFF2-40B4-BE49-F238E27FC236}">
                <a16:creationId xmlns:a16="http://schemas.microsoft.com/office/drawing/2014/main" id="{C4849468-CBDA-912B-1F44-8926228EF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782" y="1157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5"/>
    </mc:Choice>
    <mc:Fallback xmlns="">
      <p:transition spd="slow" advTm="3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374F-0A02-46D2-9CAA-070D039F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41AD8-0D12-14CC-B9BF-C131F05876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Elevé Dancewear (@elevedancewear) • Instagram photos and videos</a:t>
            </a:r>
            <a:endParaRPr lang="en-US" dirty="0"/>
          </a:p>
          <a:p>
            <a:r>
              <a:rPr lang="en-US" dirty="0">
                <a:hlinkClick r:id="rId5"/>
              </a:rPr>
              <a:t>Adobe Firefly</a:t>
            </a:r>
            <a:endParaRPr lang="en-US" dirty="0"/>
          </a:p>
          <a:p>
            <a:r>
              <a:rPr lang="en-US" dirty="0">
                <a:hlinkClick r:id="rId6"/>
              </a:rPr>
              <a:t>https://www.instagram.com/hitominachan?utm_source=ig_web_button_share_sheet&amp;igsh=ZDNlZDc0MzIxNw==</a:t>
            </a:r>
            <a:endParaRPr lang="en-US" dirty="0"/>
          </a:p>
          <a:p>
            <a:r>
              <a:rPr lang="en-US" dirty="0">
                <a:hlinkClick r:id="rId7"/>
              </a:rPr>
              <a:t>https://www.instagram.com/denparungao?utm_source=ig_web_button_share_sheet&amp;igsh=ZDNlZDc0MzIxNw==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58BBB-B5AD-1C3E-C95E-D492125D30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E48507-E455-3638-6BB5-5FA7FD996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5973" y="1583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"/>
    </mc:Choice>
    <mc:Fallback xmlns="">
      <p:transition spd="slow" advTm="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849782"/>
            <a:ext cx="5715000" cy="2727709"/>
          </a:xfrm>
        </p:spPr>
        <p:txBody>
          <a:bodyPr/>
          <a:lstStyle/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FEFC2A-ED98-168D-C7C0-72FE4136C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699" y="3088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"/>
    </mc:Choice>
    <mc:Fallback xmlns="">
      <p:transition spd="slow" advTm="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10511627" cy="1012785"/>
          </a:xfrm>
        </p:spPr>
        <p:txBody>
          <a:bodyPr anchor="b">
            <a:normAutofit/>
          </a:bodyPr>
          <a:lstStyle/>
          <a:p>
            <a:r>
              <a:rPr lang="en-US" dirty="0" err="1"/>
              <a:t>Eleve’s</a:t>
            </a:r>
            <a:r>
              <a:rPr lang="en-US" dirty="0"/>
              <a:t> </a:t>
            </a:r>
            <a:r>
              <a:rPr lang="en-US" dirty="0" err="1"/>
              <a:t>instagram</a:t>
            </a:r>
            <a:endParaRPr lang="en-US" dirty="0"/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E84C90D1-6E00-62ED-1391-B502B1DF30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35" b="45183"/>
          <a:stretch/>
        </p:blipFill>
        <p:spPr>
          <a:xfrm>
            <a:off x="914400" y="2316067"/>
            <a:ext cx="10511627" cy="3948557"/>
          </a:xfrm>
          <a:prstGeom prst="rect">
            <a:avLst/>
          </a:prstGeo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727BDBF-5B78-F29B-D6E4-C62B01EAA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CB992274-1996-5D9C-072E-BA3EA54F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4761" y="15834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"/>
    </mc:Choice>
    <mc:Fallback xmlns=""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/>
          <a:lstStyle/>
          <a:p>
            <a:r>
              <a:rPr lang="en-US" dirty="0" err="1"/>
              <a:t>Eleve’s</a:t>
            </a:r>
            <a:r>
              <a:rPr lang="en-US" dirty="0"/>
              <a:t> presence on Instagram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34640"/>
            <a:ext cx="6583680" cy="32073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hlinkClick r:id="rId5"/>
              </a:rPr>
              <a:t>Elevé Dancewear (@elevedancewear) • Instagram photos and videos</a:t>
            </a:r>
            <a:r>
              <a:rPr lang="en-US" sz="16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Stats:</a:t>
            </a:r>
          </a:p>
          <a:p>
            <a:pPr marL="690372" lvl="1" indent="-342900"/>
            <a:r>
              <a:rPr lang="en-US" sz="1400" dirty="0"/>
              <a:t>Followers: 90.8K</a:t>
            </a:r>
          </a:p>
          <a:p>
            <a:pPr marL="690372" lvl="1" indent="-342900"/>
            <a:r>
              <a:rPr lang="en-US" sz="1400" dirty="0"/>
              <a:t>Average posts: every 1-2 days</a:t>
            </a:r>
          </a:p>
          <a:p>
            <a:pPr marL="690372" lvl="1" indent="-342900"/>
            <a:r>
              <a:rPr lang="en-US" sz="1400" dirty="0"/>
              <a:t>Average likes: 100-500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5A31DC70-5091-8ED5-C512-918565826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2127" y="21667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1"/>
    </mc:Choice>
    <mc:Fallback xmlns="">
      <p:transition spd="slow" advTm="15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64" y="679139"/>
            <a:ext cx="5733907" cy="627146"/>
          </a:xfrm>
        </p:spPr>
        <p:txBody>
          <a:bodyPr/>
          <a:lstStyle/>
          <a:p>
            <a:r>
              <a:rPr lang="en-US" dirty="0"/>
              <a:t>Current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63" y="1313057"/>
            <a:ext cx="5733907" cy="21159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Simplistic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Pop up shops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1B7724-77FC-F65D-4749-DE39062EAC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4D9BE-1803-F66C-0516-2DD3AD23E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441" y="410780"/>
            <a:ext cx="4325448" cy="4339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1741EA-8CA0-D8FE-763B-569D78566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193" y="4606376"/>
            <a:ext cx="4344695" cy="2413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423F08-159F-5B83-AA1E-D3B4052DA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730" y="4076997"/>
            <a:ext cx="2649840" cy="2746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7C3C82-5842-AB50-279E-C393D4C9A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127" y="1306285"/>
            <a:ext cx="2758313" cy="2755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835494-2C7F-C754-830A-480A3262F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6372" y="3474854"/>
            <a:ext cx="3228687" cy="33831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0D99BC-D88C-3722-C0C8-33420E90F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764" y="3394636"/>
            <a:ext cx="1188876" cy="3428999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D830C1F3-084F-DEEC-3990-F3A5DC406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3227" y="7895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8"/>
    </mc:Choice>
    <mc:Fallback xmlns="">
      <p:transition spd="slow" advTm="2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290" y="-159634"/>
            <a:ext cx="7965461" cy="994164"/>
          </a:xfrm>
        </p:spPr>
        <p:txBody>
          <a:bodyPr/>
          <a:lstStyle/>
          <a:p>
            <a:r>
              <a:rPr lang="en-US" dirty="0"/>
              <a:t>Swot 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9C7841D-7CEC-0767-3269-35A647F28B3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9472845"/>
              </p:ext>
            </p:extLst>
          </p:nvPr>
        </p:nvGraphicFramePr>
        <p:xfrm>
          <a:off x="3460750" y="928688"/>
          <a:ext cx="8062065" cy="518335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69522">
                  <a:extLst>
                    <a:ext uri="{9D8B030D-6E8A-4147-A177-3AD203B41FA5}">
                      <a16:colId xmlns:a16="http://schemas.microsoft.com/office/drawing/2014/main" val="562725874"/>
                    </a:ext>
                  </a:extLst>
                </a:gridCol>
                <a:gridCol w="3139960">
                  <a:extLst>
                    <a:ext uri="{9D8B030D-6E8A-4147-A177-3AD203B41FA5}">
                      <a16:colId xmlns:a16="http://schemas.microsoft.com/office/drawing/2014/main" val="1858478253"/>
                    </a:ext>
                  </a:extLst>
                </a:gridCol>
                <a:gridCol w="3052583">
                  <a:extLst>
                    <a:ext uri="{9D8B030D-6E8A-4147-A177-3AD203B41FA5}">
                      <a16:colId xmlns:a16="http://schemas.microsoft.com/office/drawing/2014/main" val="802506245"/>
                    </a:ext>
                  </a:extLst>
                </a:gridCol>
              </a:tblGrid>
              <a:tr h="1137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2800" dirty="0"/>
                        <a:t>Helpful</a:t>
                      </a:r>
                    </a:p>
                  </a:txBody>
                  <a:tcPr>
                    <a:solidFill>
                      <a:srgbClr val="BCE2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sz="2800" dirty="0"/>
                        <a:t>Harmful</a:t>
                      </a:r>
                    </a:p>
                  </a:txBody>
                  <a:tcPr>
                    <a:solidFill>
                      <a:srgbClr val="E47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696530"/>
                  </a:ext>
                </a:extLst>
              </a:tr>
              <a:tr h="20231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sz="2400" b="1" dirty="0"/>
                        <a:t>Internal Origin</a:t>
                      </a:r>
                    </a:p>
                  </a:txBody>
                  <a:tcPr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Loyal Followers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Worldwide Shipping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Special Occasion products</a:t>
                      </a:r>
                    </a:p>
                  </a:txBody>
                  <a:tcPr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Not aware of their clientele</a:t>
                      </a:r>
                    </a:p>
                  </a:txBody>
                  <a:tcP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897427"/>
                  </a:ext>
                </a:extLst>
              </a:tr>
              <a:tr h="2023155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  <a:p>
                      <a:pPr algn="ctr"/>
                      <a:r>
                        <a:rPr lang="en-US" sz="2800" b="1" dirty="0"/>
                        <a:t>External Origin</a:t>
                      </a:r>
                    </a:p>
                  </a:txBody>
                  <a:tcPr>
                    <a:solidFill>
                      <a:srgbClr val="7FA5D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Brand Alliances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Big Partnerships</a:t>
                      </a:r>
                    </a:p>
                  </a:txBody>
                  <a:tcPr>
                    <a:solidFill>
                      <a:srgbClr val="E6F0F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Big Competitors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Less expensive competition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132937"/>
                  </a:ext>
                </a:extLst>
              </a:tr>
            </a:tbl>
          </a:graphicData>
        </a:graphic>
      </p:graphicFrame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55C5980B-13BE-FC1F-3B89-7882FE6C6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5952" y="3653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15"/>
    </mc:Choice>
    <mc:Fallback xmlns="">
      <p:transition spd="slow" advTm="4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F6B9-3E8D-5DE4-9E6C-026003F53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02" y="0"/>
            <a:ext cx="7796464" cy="750734"/>
          </a:xfrm>
        </p:spPr>
        <p:txBody>
          <a:bodyPr/>
          <a:lstStyle/>
          <a:p>
            <a:r>
              <a:rPr lang="en-US" dirty="0"/>
              <a:t>Competitors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80575F-13F7-6B75-2CF7-68E07CA51F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C9E0F-F754-60A1-824C-A412C0CB7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845488"/>
            <a:ext cx="3602598" cy="3720337"/>
          </a:xfrm>
        </p:spPr>
        <p:txBody>
          <a:bodyPr/>
          <a:lstStyle/>
          <a:p>
            <a:r>
              <a:rPr lang="en-US" b="1" dirty="0"/>
              <a:t>Yumiko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Followers: 80.6K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posts: Once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likes: 400 – 1,000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99BA34-3FE2-28A9-466C-DF0A74EC7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63302" y="3956481"/>
            <a:ext cx="4265588" cy="4112062"/>
          </a:xfrm>
        </p:spPr>
        <p:txBody>
          <a:bodyPr/>
          <a:lstStyle/>
          <a:p>
            <a:r>
              <a:rPr lang="en-US" b="1" dirty="0" err="1"/>
              <a:t>Luckyleo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Followers: 103K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posts: 2-3 posts every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likes: 200 – 2,000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A98C82-0B09-8149-A3F9-62B61EDAA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792" y="750735"/>
            <a:ext cx="4197065" cy="3087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B0CA25-BA30-3627-CF50-6F5793B93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421" y="4035735"/>
            <a:ext cx="4508648" cy="2767263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  <a:extLst>
              <a:ext uri="{FF2B5EF4-FFF2-40B4-BE49-F238E27FC236}">
                <a16:creationId xmlns:a16="http://schemas.microsoft.com/office/drawing/2014/main" id="{68D609EA-98D4-3F29-CBBE-4A341C630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1534" y="239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5"/>
    </mc:Choice>
    <mc:Fallback xmlns="">
      <p:transition spd="slow" advTm="2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08" y="1866075"/>
            <a:ext cx="7043617" cy="2073407"/>
          </a:xfrm>
        </p:spPr>
        <p:txBody>
          <a:bodyPr/>
          <a:lstStyle/>
          <a:p>
            <a:r>
              <a:rPr lang="en-US" dirty="0"/>
              <a:t>The audience: </a:t>
            </a:r>
            <a:r>
              <a:rPr lang="en-US" dirty="0" err="1"/>
              <a:t>eleve’s</a:t>
            </a:r>
            <a:r>
              <a:rPr lang="en-US" dirty="0"/>
              <a:t> current and target Instagram audiences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EB35BFCF-CC23-3809-D470-80FD9E464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1058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"/>
    </mc:Choice>
    <mc:Fallback xmlns="">
      <p:transition spd="slow" advTm="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B495-3ED9-BBCA-482F-497AD0BC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8328"/>
            <a:ext cx="7843837" cy="1012782"/>
          </a:xfrm>
        </p:spPr>
        <p:txBody>
          <a:bodyPr/>
          <a:lstStyle/>
          <a:p>
            <a:r>
              <a:rPr lang="en-US" dirty="0"/>
              <a:t>Current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15A2F-CBF8-226F-EA16-A3CBA868DD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4400" y="1309087"/>
            <a:ext cx="6903076" cy="37218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Ballet dancers ages 12-18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Parents of young ballet dancers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C25BFE-2F73-BEB7-2F08-E16035DF85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120AD-9883-5EAB-2E0A-8F3E176C11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BB41E-BB95-86B5-F2C4-F9C0CC55F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209" y="0"/>
            <a:ext cx="3745791" cy="4322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9B609-0CFA-0A35-56B7-7E0EB9083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711" y="3045745"/>
            <a:ext cx="3252414" cy="3812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3A72A-8ABA-2612-E0E6-8DECB5D38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419" y="2001616"/>
            <a:ext cx="2954790" cy="378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DED154-2BD3-BB50-89A4-C12DF18928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t="-80601" r="-80601" b="1"/>
          <a:stretch/>
        </p:blipFill>
        <p:spPr>
          <a:xfrm>
            <a:off x="851000" y="-1051904"/>
            <a:ext cx="8342741" cy="6947378"/>
          </a:xfrm>
          <a:prstGeom prst="rect">
            <a:avLst/>
          </a:prstGeom>
        </p:spPr>
      </p:pic>
      <p:pic>
        <p:nvPicPr>
          <p:cNvPr id="15" name="8">
            <a:hlinkClick r:id="" action="ppaction://media"/>
            <a:extLst>
              <a:ext uri="{FF2B5EF4-FFF2-40B4-BE49-F238E27FC236}">
                <a16:creationId xmlns:a16="http://schemas.microsoft.com/office/drawing/2014/main" id="{0A0FCB2C-A267-6675-11B0-01CE57C9B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4063" y="835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8"/>
    </mc:Choice>
    <mc:Fallback xmlns="">
      <p:transition spd="slow" advTm="1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0"/>
            <a:ext cx="7796464" cy="1222385"/>
          </a:xfrm>
        </p:spPr>
        <p:txBody>
          <a:bodyPr/>
          <a:lstStyle/>
          <a:p>
            <a:r>
              <a:rPr lang="en-US" dirty="0"/>
              <a:t>Target audience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4010" y="1222385"/>
            <a:ext cx="3867759" cy="372033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Professional dancers </a:t>
            </a:r>
          </a:p>
          <a:p>
            <a:pPr marL="569214" lvl="1" indent="-285750"/>
            <a:r>
              <a:rPr lang="en-US" dirty="0"/>
              <a:t>Ages 20-30</a:t>
            </a:r>
          </a:p>
          <a:p>
            <a:pPr marL="569214" lvl="1" indent="-285750"/>
            <a:r>
              <a:rPr lang="en-US" dirty="0"/>
              <a:t>75% female 25% male</a:t>
            </a:r>
          </a:p>
          <a:p>
            <a:pPr marL="569214" lvl="1" indent="-285750"/>
            <a:r>
              <a:rPr lang="en-US" dirty="0"/>
              <a:t>United States</a:t>
            </a:r>
          </a:p>
          <a:p>
            <a:pPr marL="569214" lvl="1" indent="-28575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14B3A-4C3E-39DE-63FF-59BB99F7F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611" y="0"/>
            <a:ext cx="245650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EDD50-12F2-4A0A-E892-3ECC0D121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8208"/>
            <a:ext cx="4532372" cy="3839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A9F40-47A4-6723-8B99-776D4E4CE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380" y="2500286"/>
            <a:ext cx="4244035" cy="4357714"/>
          </a:xfrm>
          <a:prstGeom prst="rect">
            <a:avLst/>
          </a:prstGeom>
        </p:spPr>
      </p:pic>
      <p:pic>
        <p:nvPicPr>
          <p:cNvPr id="12" name="9">
            <a:hlinkClick r:id="" action="ppaction://media"/>
            <a:extLst>
              <a:ext uri="{FF2B5EF4-FFF2-40B4-BE49-F238E27FC236}">
                <a16:creationId xmlns:a16="http://schemas.microsoft.com/office/drawing/2014/main" id="{87257BF6-C471-EBAD-DFBF-5C36FAEB8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155" y="725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6"/>
    </mc:Choice>
    <mc:Fallback xmlns="">
      <p:transition spd="slow" advTm="3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Geometric color block</Template>
  <TotalTime>1605</TotalTime>
  <Words>471</Words>
  <Application>Microsoft Office PowerPoint</Application>
  <PresentationFormat>Widescreen</PresentationFormat>
  <Paragraphs>118</Paragraphs>
  <Slides>17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Sabon Next LT</vt:lpstr>
      <vt:lpstr>Custom</vt:lpstr>
      <vt:lpstr>Instagram strategy for eleve dancewear By: Marissa Doke</vt:lpstr>
      <vt:lpstr>Eleve’s instagram</vt:lpstr>
      <vt:lpstr>Eleve’s presence on Instagram</vt:lpstr>
      <vt:lpstr>Current content</vt:lpstr>
      <vt:lpstr>Swot analysis</vt:lpstr>
      <vt:lpstr>Competitors</vt:lpstr>
      <vt:lpstr>The audience: eleve’s current and target Instagram audiences</vt:lpstr>
      <vt:lpstr>Current audience</vt:lpstr>
      <vt:lpstr>Target audience</vt:lpstr>
      <vt:lpstr>Meet Jessica duke</vt:lpstr>
      <vt:lpstr>Eleve dancewear’s goals</vt:lpstr>
      <vt:lpstr>goals</vt:lpstr>
      <vt:lpstr>The plan: strategies and tactics for achieving eleve’s Instagram goals</vt:lpstr>
      <vt:lpstr>Eleve’s content</vt:lpstr>
      <vt:lpstr>Audience engagement &amp; Development</vt:lpstr>
      <vt:lpstr>citations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Marissa Doke</dc:creator>
  <cp:lastModifiedBy>Marissa Doke</cp:lastModifiedBy>
  <cp:revision>1</cp:revision>
  <dcterms:created xsi:type="dcterms:W3CDTF">2024-12-05T15:03:02Z</dcterms:created>
  <dcterms:modified xsi:type="dcterms:W3CDTF">2026-05-02T21:10:17Z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